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0" r:id="rId3"/>
    <p:sldId id="271" r:id="rId4"/>
    <p:sldId id="257" r:id="rId5"/>
    <p:sldId id="259" r:id="rId6"/>
    <p:sldId id="262" r:id="rId7"/>
    <p:sldId id="269" r:id="rId8"/>
    <p:sldId id="264" r:id="rId9"/>
    <p:sldId id="261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27" autoAdjust="0"/>
  </p:normalViewPr>
  <p:slideViewPr>
    <p:cSldViewPr snapToGrid="0">
      <p:cViewPr varScale="1">
        <p:scale>
          <a:sx n="105" d="100"/>
          <a:sy n="105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7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0F625-AB85-4798-B67F-5687BEF2789E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C7AB2-A640-4E85-85EA-8F19B4C6B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26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C7AB2-A640-4E85-85EA-8F19B4C6B4E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874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C7AB2-A640-4E85-85EA-8F19B4C6B4E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81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C7AB2-A640-4E85-85EA-8F19B4C6B4E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634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56057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C7AB2-A640-4E85-85EA-8F19B4C6B4E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471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C7AB2-A640-4E85-85EA-8F19B4C6B4E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982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C7AB2-A640-4E85-85EA-8F19B4C6B4E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718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C7AB2-A640-4E85-85EA-8F19B4C6B4E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82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C7AB2-A640-4E85-85EA-8F19B4C6B4E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697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5295" y="4428685"/>
            <a:ext cx="5486400" cy="36004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C7AB2-A640-4E85-85EA-8F19B4C6B4E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355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C7AB2-A640-4E85-85EA-8F19B4C6B4E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41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4E63-2734-49C3-8E89-33A06DCAB2B2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6C85-706B-4B26-9AB9-F6C22A9FF36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61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4E63-2734-49C3-8E89-33A06DCAB2B2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6C85-706B-4B26-9AB9-F6C22A9F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9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4E63-2734-49C3-8E89-33A06DCAB2B2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6C85-706B-4B26-9AB9-F6C22A9F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47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4E63-2734-49C3-8E89-33A06DCAB2B2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6C85-706B-4B26-9AB9-F6C22A9F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47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4E63-2734-49C3-8E89-33A06DCAB2B2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6C85-706B-4B26-9AB9-F6C22A9FF36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50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4E63-2734-49C3-8E89-33A06DCAB2B2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6C85-706B-4B26-9AB9-F6C22A9F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5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4E63-2734-49C3-8E89-33A06DCAB2B2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6C85-706B-4B26-9AB9-F6C22A9F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11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4E63-2734-49C3-8E89-33A06DCAB2B2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6C85-706B-4B26-9AB9-F6C22A9F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85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4E63-2734-49C3-8E89-33A06DCAB2B2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6C85-706B-4B26-9AB9-F6C22A9F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78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DA24E63-2734-49C3-8E89-33A06DCAB2B2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946C85-706B-4B26-9AB9-F6C22A9F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80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4E63-2734-49C3-8E89-33A06DCAB2B2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6C85-706B-4B26-9AB9-F6C22A9F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6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DA24E63-2734-49C3-8E89-33A06DCAB2B2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E946C85-706B-4B26-9AB9-F6C22A9FF369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1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witter.com/ieruk" TargetMode="External"/><Relationship Id="rId13" Type="http://schemas.openxmlformats.org/officeDocument/2006/relationships/image" Target="../media/image13.png"/><Relationship Id="rId3" Type="http://schemas.openxmlformats.org/officeDocument/2006/relationships/hyperlink" Target="http://www.ier.org.uk/news/new-you-tube-clip-ewing-hendy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://www.ier.org.uk/" TargetMode="External"/><Relationship Id="rId5" Type="http://schemas.openxmlformats.org/officeDocument/2006/relationships/image" Target="../media/image8.gif"/><Relationship Id="rId10" Type="http://schemas.openxmlformats.org/officeDocument/2006/relationships/image" Target="../media/image11.jpeg"/><Relationship Id="rId4" Type="http://schemas.openxmlformats.org/officeDocument/2006/relationships/hyperlink" Target="http://www.highpaycentre.org/blog/new-film-income-inequality-in-the-uk" TargetMode="External"/><Relationship Id="rId9" Type="http://schemas.openxmlformats.org/officeDocument/2006/relationships/hyperlink" Target="http://www.facebook.com/instituteofemploymentrigh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A5E4-5344-428E-A7A8-9154B2D476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Manifesto for Labour Law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2FFB5-1E36-4A17-BFBC-82FAE3CAC1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towards a comprehensive revision of workers’ rights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0065D5-A262-4972-80A5-EE9A98152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29525"/>
            <a:ext cx="1352550" cy="1352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E4F597-9511-42FE-9239-0BED8154E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80" y="4929525"/>
            <a:ext cx="1352550" cy="1352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4C61C9-732B-4F93-8997-0235DBD2E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25" y="4901355"/>
            <a:ext cx="1352550" cy="1352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A60969-21E3-40F1-B3E4-FAB3DE0384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19" y="4834275"/>
            <a:ext cx="1447800" cy="1447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00286D-1443-4E8A-82B6-46817492E2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756" y="223793"/>
            <a:ext cx="2036323" cy="149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64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BF1B2-782C-4468-BDF1-C49D7CA02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Frequently Asked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27156-A81C-4C2F-B7CF-968EEA11F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533097" cy="4023360"/>
          </a:xfrm>
        </p:spPr>
        <p:txBody>
          <a:bodyPr/>
          <a:lstStyle/>
          <a:p>
            <a:pPr lvl="1"/>
            <a:r>
              <a:rPr lang="en-GB" sz="2400" dirty="0"/>
              <a:t>Won’t a Ministry of Labour just be too big and bureaucratic to be efficient?</a:t>
            </a:r>
            <a:br>
              <a:rPr lang="en-GB" sz="2400" dirty="0"/>
            </a:br>
            <a:endParaRPr lang="en-GB" sz="2400" dirty="0"/>
          </a:p>
          <a:p>
            <a:pPr lvl="1"/>
            <a:r>
              <a:rPr lang="en-GB" sz="2400" dirty="0"/>
              <a:t>How will a </a:t>
            </a:r>
            <a:r>
              <a:rPr lang="en-GB" sz="2400" dirty="0" err="1"/>
              <a:t>MoL</a:t>
            </a:r>
            <a:r>
              <a:rPr lang="en-GB" sz="2400" dirty="0"/>
              <a:t> force employers to engage with Sectoral Collective Bargaining?</a:t>
            </a:r>
            <a:br>
              <a:rPr lang="en-GB" sz="2400" dirty="0"/>
            </a:br>
            <a:endParaRPr lang="en-GB" sz="2400" dirty="0"/>
          </a:p>
          <a:p>
            <a:pPr lvl="1"/>
            <a:r>
              <a:rPr lang="en-GB" sz="2400" dirty="0"/>
              <a:t>Why create a separate department for responsibilities already covered by BEIS and DWP?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5CCF9B-612C-46B1-83A2-ED8270411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19" y="155103"/>
            <a:ext cx="1963974" cy="1445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BB142E-B97D-4B45-92B4-750AFB124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77" y="3805991"/>
            <a:ext cx="2487658" cy="24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1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9EEF9-308A-45AB-AC95-267BAD761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Sources of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091B2-B0E7-4DBF-A52A-17B1FA73B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680021"/>
            <a:ext cx="9136380" cy="1141095"/>
          </a:xfrm>
        </p:spPr>
        <p:txBody>
          <a:bodyPr>
            <a:normAutofit fontScale="25000" lnSpcReduction="20000"/>
          </a:bodyPr>
          <a:lstStyle/>
          <a:p>
            <a:r>
              <a:rPr lang="en-GB" sz="9600" dirty="0"/>
              <a:t> </a:t>
            </a:r>
            <a:br>
              <a:rPr lang="en-GB" sz="9600" dirty="0"/>
            </a:br>
            <a:r>
              <a:rPr lang="en-GB" sz="8000" dirty="0"/>
              <a:t>IER videos on CB: </a:t>
            </a:r>
            <a:r>
              <a:rPr lang="en-GB" sz="8000" dirty="0">
                <a:hlinkClick r:id="rId3"/>
              </a:rPr>
              <a:t>http://www.ier.org.uk/news/new-you-tube-clip-ewing-hendy</a:t>
            </a:r>
            <a:endParaRPr lang="en-GB" sz="8000" dirty="0"/>
          </a:p>
          <a:p>
            <a:r>
              <a:rPr lang="en-GB" sz="8000" dirty="0"/>
              <a:t>High Pay video at </a:t>
            </a:r>
            <a:r>
              <a:rPr lang="en-GB" sz="8000" dirty="0">
                <a:hlinkClick r:id="rId4"/>
              </a:rPr>
              <a:t>www.highpaycentre.org/blog/new-film-income-inequality-in-the-uk</a:t>
            </a:r>
            <a:r>
              <a:rPr lang="en-GB" sz="8000" dirty="0"/>
              <a:t>	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br>
              <a:rPr lang="en-GB" sz="2400" dirty="0"/>
            </a:br>
            <a:endParaRPr lang="en-GB" sz="24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A9E11F-5D60-4499-A159-DB0E55B77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19" y="155103"/>
            <a:ext cx="1963974" cy="1445097"/>
          </a:xfrm>
          <a:prstGeom prst="rect">
            <a:avLst/>
          </a:prstGeom>
        </p:spPr>
      </p:pic>
      <p:pic>
        <p:nvPicPr>
          <p:cNvPr id="1026" name="Picture 2" descr="Image result for facebook logo">
            <a:extLst>
              <a:ext uri="{FF2B5EF4-FFF2-40B4-BE49-F238E27FC236}">
                <a16:creationId xmlns:a16="http://schemas.microsoft.com/office/drawing/2014/main" id="{34F8FD64-75E4-4504-8409-B9DF336D3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4638464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witter logo">
            <a:extLst>
              <a:ext uri="{FF2B5EF4-FFF2-40B4-BE49-F238E27FC236}">
                <a16:creationId xmlns:a16="http://schemas.microsoft.com/office/drawing/2014/main" id="{86D972A1-6BFD-4880-BC7E-036F75D06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73" y="5276639"/>
            <a:ext cx="1310218" cy="131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0810B8-7459-48CC-B71F-C5D75BE8934A}"/>
              </a:ext>
            </a:extLst>
          </p:cNvPr>
          <p:cNvSpPr txBox="1"/>
          <p:nvPr/>
        </p:nvSpPr>
        <p:spPr>
          <a:xfrm>
            <a:off x="2115291" y="5664038"/>
            <a:ext cx="48013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Follow IER at </a:t>
            </a:r>
            <a:r>
              <a:rPr lang="en-GB" sz="2400" dirty="0">
                <a:hlinkClick r:id="rId8"/>
              </a:rPr>
              <a:t>www.twitter.com/ieruk</a:t>
            </a:r>
            <a:r>
              <a:rPr lang="en-GB" dirty="0"/>
              <a:t>	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1EBEBB-6ED4-4C2B-BF4C-9254C2F91CFC}"/>
              </a:ext>
            </a:extLst>
          </p:cNvPr>
          <p:cNvSpPr txBox="1"/>
          <p:nvPr/>
        </p:nvSpPr>
        <p:spPr>
          <a:xfrm>
            <a:off x="2115291" y="4882829"/>
            <a:ext cx="81018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Follow IER at </a:t>
            </a:r>
            <a:r>
              <a:rPr lang="en-GB" sz="2400" dirty="0">
                <a:hlinkClick r:id="rId9"/>
              </a:rPr>
              <a:t>www.facebook.com/instituteofemploymentrights</a:t>
            </a:r>
            <a:r>
              <a:rPr lang="en-GB" sz="2400" dirty="0"/>
              <a:t>	 </a:t>
            </a:r>
          </a:p>
          <a:p>
            <a:r>
              <a:rPr lang="en-GB" dirty="0"/>
              <a:t>	</a:t>
            </a:r>
          </a:p>
          <a:p>
            <a:endParaRPr lang="en-GB" dirty="0"/>
          </a:p>
        </p:txBody>
      </p:sp>
      <p:pic>
        <p:nvPicPr>
          <p:cNvPr id="1030" name="Picture 6" descr="Image result for email icon">
            <a:extLst>
              <a:ext uri="{FF2B5EF4-FFF2-40B4-BE49-F238E27FC236}">
                <a16:creationId xmlns:a16="http://schemas.microsoft.com/office/drawing/2014/main" id="{40F51F3D-ABC2-49BB-82D8-76EC31FB8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6" b="12956"/>
          <a:stretch/>
        </p:blipFill>
        <p:spPr bwMode="auto">
          <a:xfrm>
            <a:off x="820598" y="3588922"/>
            <a:ext cx="1351102" cy="103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87E5F2-DFCC-4BEB-8EF3-32610CE95EE2}"/>
              </a:ext>
            </a:extLst>
          </p:cNvPr>
          <p:cNvSpPr txBox="1"/>
          <p:nvPr/>
        </p:nvSpPr>
        <p:spPr>
          <a:xfrm>
            <a:off x="2153391" y="3991148"/>
            <a:ext cx="57246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Sign up for News Briefs at </a:t>
            </a:r>
            <a:r>
              <a:rPr lang="en-GB" sz="2400" dirty="0">
                <a:hlinkClick r:id="rId11"/>
              </a:rPr>
              <a:t>www.ier.org.uk</a:t>
            </a:r>
            <a:r>
              <a:rPr lang="en-GB" dirty="0"/>
              <a:t>	</a:t>
            </a:r>
          </a:p>
          <a:p>
            <a:endParaRPr lang="en-GB" dirty="0"/>
          </a:p>
        </p:txBody>
      </p:sp>
      <p:pic>
        <p:nvPicPr>
          <p:cNvPr id="1032" name="Picture 8" descr="Image result for youtube logo">
            <a:extLst>
              <a:ext uri="{FF2B5EF4-FFF2-40B4-BE49-F238E27FC236}">
                <a16:creationId xmlns:a16="http://schemas.microsoft.com/office/drawing/2014/main" id="{3B344C6B-6D7E-46E9-B9E4-A146AFB37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98" y="2451605"/>
            <a:ext cx="2078001" cy="155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79048E-9FAF-4D1C-9E4C-6F268915E142}"/>
              </a:ext>
            </a:extLst>
          </p:cNvPr>
          <p:cNvSpPr txBox="1"/>
          <p:nvPr/>
        </p:nvSpPr>
        <p:spPr>
          <a:xfrm>
            <a:off x="2171700" y="2067882"/>
            <a:ext cx="100877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/>
              <a:t>Manifesto for Labour Law: towards a comprehensive revision of workers’ rights </a:t>
            </a:r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52B756-5C14-46EE-93BF-DF02969579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0" y="1808861"/>
            <a:ext cx="1116443" cy="11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A5E4-5344-428E-A7A8-9154B2D476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Ministry of </a:t>
            </a:r>
            <a:br>
              <a:rPr lang="en-GB" dirty="0"/>
            </a:br>
            <a:r>
              <a:rPr lang="en-GB" dirty="0"/>
              <a:t>Labour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2FFB5-1E36-4A17-BFBC-82FAE3CAC1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Giving workers a voice</a:t>
            </a:r>
          </a:p>
          <a:p>
            <a:r>
              <a:rPr lang="en-GB" dirty="0"/>
              <a:t>Carolyn Jones, Director, IER. </a:t>
            </a:r>
            <a:r>
              <a:rPr lang="en-GB"/>
              <a:t>May 2018</a:t>
            </a:r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E4F597-9511-42FE-9239-0BED8154E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51" y="3072266"/>
            <a:ext cx="2526354" cy="25263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00286D-1443-4E8A-82B6-46817492E2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756" y="223793"/>
            <a:ext cx="2036323" cy="149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4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9F1F57-7874-41E7-852D-EE6E6B8FC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11" y="0"/>
            <a:ext cx="5747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7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D583-BA9A-4A13-8749-39FB94DA4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Past and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B5C13-A0EA-46A5-A47C-C59EDE4F0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745" y="186257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Ministry of Labour not a new idea in UK or in Europe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Past</a:t>
            </a:r>
          </a:p>
          <a:p>
            <a:pPr lvl="1"/>
            <a:r>
              <a:rPr lang="en-GB" sz="2400" dirty="0"/>
              <a:t>First established by Ministries and Secretaries Act, 1916</a:t>
            </a:r>
          </a:p>
          <a:p>
            <a:pPr lvl="1"/>
            <a:r>
              <a:rPr lang="en-GB" sz="2400" dirty="0"/>
              <a:t>Department of Employment was abolished by Thatcher 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Future</a:t>
            </a:r>
          </a:p>
          <a:p>
            <a:pPr lvl="1"/>
            <a:r>
              <a:rPr lang="en-GB" sz="2400" dirty="0"/>
              <a:t>Use of Prerogative powers</a:t>
            </a:r>
          </a:p>
          <a:p>
            <a:pPr lvl="1"/>
            <a:r>
              <a:rPr lang="en-GB" sz="2400" dirty="0"/>
              <a:t>Statutory powers under Ministers of the Crown Act 1975</a:t>
            </a:r>
          </a:p>
          <a:p>
            <a:pPr marL="457200" lvl="1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So no need for primary legislation – quick and obstruction free!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0D231A-151D-44EB-88A2-F1186E20B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19" y="155103"/>
            <a:ext cx="1963974" cy="1445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8B1288-53B8-4861-A3EB-461FFC089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77" y="3805991"/>
            <a:ext cx="2487658" cy="24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7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3EE7-C8CE-4C69-A16A-F3890380F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Roles and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C84A0-F0E3-44A3-BAC3-E0E6B21A2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237220" cy="4023360"/>
          </a:xfrm>
        </p:spPr>
        <p:txBody>
          <a:bodyPr>
            <a:normAutofit lnSpcReduction="10000"/>
          </a:bodyPr>
          <a:lstStyle/>
          <a:p>
            <a:pPr lvl="1"/>
            <a:r>
              <a:rPr lang="en-GB" sz="2400" dirty="0"/>
              <a:t>Provide a strong voice at the heart of Government for UK’s 33 million workers</a:t>
            </a:r>
          </a:p>
          <a:p>
            <a:endParaRPr lang="en-GB" sz="2400" dirty="0"/>
          </a:p>
          <a:p>
            <a:pPr lvl="1"/>
            <a:r>
              <a:rPr lang="en-GB" sz="2400" dirty="0"/>
              <a:t>Establish a National Economic Forum with Treasury Department</a:t>
            </a:r>
          </a:p>
          <a:p>
            <a:endParaRPr lang="en-GB" sz="2400" dirty="0"/>
          </a:p>
          <a:p>
            <a:pPr lvl="1"/>
            <a:r>
              <a:rPr lang="en-GB" sz="2400" dirty="0"/>
              <a:t>Provide a link across the many Departments impacting on labour market</a:t>
            </a:r>
          </a:p>
          <a:p>
            <a:endParaRPr lang="en-GB" sz="2400" dirty="0"/>
          </a:p>
          <a:p>
            <a:pPr lvl="1"/>
            <a:r>
              <a:rPr lang="en-GB" sz="2400" dirty="0"/>
              <a:t>3 specific major tasks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2819F8-E84B-40E4-9AFB-E9110945F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19" y="155103"/>
            <a:ext cx="1963974" cy="1445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46173D-D5AB-4893-B2C1-5B404A25A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77" y="3805991"/>
            <a:ext cx="2487658" cy="24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6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0B6F1-2BBB-4E19-8F09-2F37E683B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Rolling out Sectoral Collective </a:t>
            </a:r>
            <a:br>
              <a:rPr lang="en-GB" dirty="0"/>
            </a:br>
            <a:r>
              <a:rPr lang="en-GB" dirty="0"/>
              <a:t>Bargaining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ABFE8-D4BD-4CDA-85DE-98ECEECF7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533097" cy="4023360"/>
          </a:xfrm>
        </p:spPr>
        <p:txBody>
          <a:bodyPr>
            <a:normAutofit lnSpcReduction="10000"/>
          </a:bodyPr>
          <a:lstStyle/>
          <a:p>
            <a:pPr lvl="1"/>
            <a:r>
              <a:rPr lang="en-GB" sz="2400" dirty="0"/>
              <a:t>Establish National Joint Councils in each industry</a:t>
            </a:r>
            <a:br>
              <a:rPr lang="en-GB" sz="2400" dirty="0"/>
            </a:br>
            <a:endParaRPr lang="en-GB" sz="2400" dirty="0"/>
          </a:p>
          <a:p>
            <a:pPr lvl="1"/>
            <a:r>
              <a:rPr lang="en-GB" sz="2400" dirty="0"/>
              <a:t>Encourage employers and unions to meet, agree scope, procedure, terms, application and enforcement issues for their sector</a:t>
            </a:r>
            <a:br>
              <a:rPr lang="en-GB" sz="2400" dirty="0"/>
            </a:br>
            <a:endParaRPr lang="en-GB" sz="2400" dirty="0"/>
          </a:p>
          <a:p>
            <a:pPr lvl="1"/>
            <a:r>
              <a:rPr lang="en-GB" sz="2400" dirty="0"/>
              <a:t>Establish national level cross-sector structures to develop and deliver employment policy, economic planning and labour standards</a:t>
            </a:r>
            <a:br>
              <a:rPr lang="en-GB" sz="2400" dirty="0"/>
            </a:br>
            <a:endParaRPr lang="en-GB" sz="2400" dirty="0"/>
          </a:p>
          <a:p>
            <a:pPr lvl="1"/>
            <a:r>
              <a:rPr lang="en-GB" sz="2400" dirty="0"/>
              <a:t>Provide a natural place for unions and employers to meet, discuss and  reach agreement on industrial issues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8F08F-9F3C-407D-818F-67ACA935E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19" y="155103"/>
            <a:ext cx="1963974" cy="1445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DBFDEE-5C9C-4A9F-98AF-50BB78EA3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77" y="3805991"/>
            <a:ext cx="2487658" cy="24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7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3119-4A6E-40E0-AD7E-B9FE946BC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Modernising Labour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B737A-3916-4DD2-9ED2-803E72539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GB" sz="2400" dirty="0"/>
              <a:t>Still need safety net of statutory employment rights - clarify, simplify.</a:t>
            </a:r>
          </a:p>
          <a:p>
            <a:endParaRPr lang="en-GB" sz="2400" dirty="0"/>
          </a:p>
          <a:p>
            <a:pPr lvl="1"/>
            <a:r>
              <a:rPr lang="en-GB" sz="2400" dirty="0"/>
              <a:t>Universal definition of worker </a:t>
            </a:r>
          </a:p>
          <a:p>
            <a:endParaRPr lang="en-GB" sz="2400" dirty="0"/>
          </a:p>
          <a:p>
            <a:pPr lvl="1"/>
            <a:r>
              <a:rPr lang="en-GB" sz="2400" dirty="0"/>
              <a:t>End blacklisting and ZHC</a:t>
            </a:r>
          </a:p>
          <a:p>
            <a:endParaRPr lang="en-GB" sz="2400" dirty="0"/>
          </a:p>
          <a:p>
            <a:pPr lvl="1"/>
            <a:r>
              <a:rPr lang="en-GB" sz="2400" dirty="0"/>
              <a:t>Modernise H&amp;S laws to reflect fragmented labour market </a:t>
            </a:r>
          </a:p>
          <a:p>
            <a:endParaRPr lang="en-GB" sz="2400" dirty="0"/>
          </a:p>
          <a:p>
            <a:pPr lvl="1"/>
            <a:r>
              <a:rPr lang="en-GB" sz="2400" dirty="0"/>
              <a:t>Update equality legislation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950BB-1822-4CDE-AA93-49E7D3C95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19" y="155103"/>
            <a:ext cx="1963974" cy="1445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C2C84A-4E59-489B-B48F-E938418D4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77" y="3805991"/>
            <a:ext cx="2487658" cy="24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0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EEA80-E191-4FD1-9B86-3E1B1E189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Enforcement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053D-0F58-42F2-BE1D-87CAC35B9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533097" cy="4023360"/>
          </a:xfrm>
        </p:spPr>
        <p:txBody>
          <a:bodyPr>
            <a:normAutofit/>
          </a:bodyPr>
          <a:lstStyle/>
          <a:p>
            <a:pPr lvl="1"/>
            <a:r>
              <a:rPr lang="en-GB" sz="2400" dirty="0"/>
              <a:t>Oversee the creation and operation of a new Labour Court and Labour Inspectorate system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Provide a home to monitor and act on all major industrial accidents effecting workers including rail, air and marine sectors.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Supervise international labour standards and liaise with Department of Trade and DBEIS over supply chains, certificate of  standards and licences on goods, services and transport entering 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325650-66BF-41F2-84C6-8A02EC7B9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19" y="155103"/>
            <a:ext cx="1963974" cy="1445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4CB5A3-B4DB-4562-8187-4B091B1F0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77" y="3805991"/>
            <a:ext cx="2487658" cy="24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6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E0899-0E4E-4767-81F6-20BB18C20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881"/>
            <a:ext cx="10515600" cy="1020330"/>
          </a:xfrm>
        </p:spPr>
        <p:txBody>
          <a:bodyPr>
            <a:normAutofit fontScale="90000"/>
          </a:bodyPr>
          <a:lstStyle/>
          <a:p>
            <a:r>
              <a:rPr lang="en-GB" dirty="0"/>
              <a:t>Overview of Role of Ministry of </a:t>
            </a:r>
            <a:br>
              <a:rPr lang="en-GB" dirty="0"/>
            </a:br>
            <a:r>
              <a:rPr lang="en-GB" dirty="0"/>
              <a:t>Labour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E5FE1-2A95-4B98-9966-B29D4D42D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0222"/>
            <a:ext cx="8792178" cy="4950795"/>
          </a:xfrm>
        </p:spPr>
        <p:txBody>
          <a:bodyPr>
            <a:normAutofit lnSpcReduction="10000"/>
          </a:bodyPr>
          <a:lstStyle/>
          <a:p>
            <a:pPr lvl="1"/>
            <a:r>
              <a:rPr lang="en-GB" sz="2200" dirty="0"/>
              <a:t>Seat at the Cabinet table providing a voice for UK’s 33 million workers</a:t>
            </a:r>
          </a:p>
          <a:p>
            <a:pPr lvl="1"/>
            <a:r>
              <a:rPr lang="en-GB" sz="2200" dirty="0"/>
              <a:t>To coordinate government activities effecting working life in Britain</a:t>
            </a:r>
          </a:p>
          <a:p>
            <a:pPr lvl="1"/>
            <a:r>
              <a:rPr lang="en-GB" sz="2200" dirty="0"/>
              <a:t>To radically restructure and modernise workplace relations</a:t>
            </a:r>
          </a:p>
          <a:p>
            <a:pPr lvl="1"/>
            <a:r>
              <a:rPr lang="en-GB" sz="2200" dirty="0"/>
              <a:t>To plan labour supply, eliminate skill shortages, provide education, training and apprenticeships</a:t>
            </a:r>
          </a:p>
          <a:p>
            <a:pPr lvl="1"/>
            <a:r>
              <a:rPr lang="en-GB" sz="2200" dirty="0"/>
              <a:t>To supervise, monitor and improve international labour standards and laws</a:t>
            </a:r>
          </a:p>
          <a:p>
            <a:pPr lvl="1"/>
            <a:r>
              <a:rPr lang="en-GB" sz="2200" dirty="0"/>
              <a:t>To maintain a properly resourced Labour Inspectorate</a:t>
            </a:r>
          </a:p>
          <a:p>
            <a:pPr lvl="1"/>
            <a:r>
              <a:rPr lang="en-GB" sz="2200" dirty="0"/>
              <a:t>To encourage investment in efficiency, productivity, innovation and R&amp;D</a:t>
            </a:r>
          </a:p>
          <a:p>
            <a:pPr lvl="1"/>
            <a:r>
              <a:rPr lang="en-GB" sz="2200" dirty="0"/>
              <a:t>To establish, with the Treasury, a National Economic Forum to create and sustain a fair, efficient and productive economy for the benefit of all</a:t>
            </a:r>
          </a:p>
          <a:p>
            <a:pPr lvl="1"/>
            <a:r>
              <a:rPr lang="en-GB" sz="2200" dirty="0"/>
              <a:t>To promote and oversee policies to achieve above aims including enforcement powers, attaching conditions to public contracts, grants, licences etc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98E961-7653-4C9A-A37E-CDB5E05CB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19" y="155103"/>
            <a:ext cx="1963974" cy="1445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9288BF-7254-476A-9D04-8CFEB00F0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77" y="3805991"/>
            <a:ext cx="2487658" cy="24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8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5897</TotalTime>
  <Words>450</Words>
  <Application>Microsoft Office PowerPoint</Application>
  <PresentationFormat>Widescreen</PresentationFormat>
  <Paragraphs>82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Retrospect</vt:lpstr>
      <vt:lpstr>Manifesto for Labour Law </vt:lpstr>
      <vt:lpstr>Ministry of  Labour</vt:lpstr>
      <vt:lpstr>PowerPoint Presentation</vt:lpstr>
      <vt:lpstr>Past and Future</vt:lpstr>
      <vt:lpstr>General Roles and Responsibilities</vt:lpstr>
      <vt:lpstr>Rolling out Sectoral Collective  Bargaining</vt:lpstr>
      <vt:lpstr>Modernising Labour Relations</vt:lpstr>
      <vt:lpstr>Enforcement mechanisms</vt:lpstr>
      <vt:lpstr>Overview of Role of Ministry of  Labour</vt:lpstr>
      <vt:lpstr>Frequently Asked Questions</vt:lpstr>
      <vt:lpstr>Sources of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Ministry of Labour</dc:title>
  <dc:creator>Carolyn Jones</dc:creator>
  <cp:lastModifiedBy>Carolyn Jones</cp:lastModifiedBy>
  <cp:revision>47</cp:revision>
  <dcterms:created xsi:type="dcterms:W3CDTF">2018-03-21T12:24:17Z</dcterms:created>
  <dcterms:modified xsi:type="dcterms:W3CDTF">2018-05-09T11:44:36Z</dcterms:modified>
</cp:coreProperties>
</file>